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66FFCC"/>
    <a:srgbClr val="E21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D0562-D8CF-7572-9360-9CBB81A81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FA91331-2B20-991B-F3C6-95AD16D01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A1F6410-F1A4-4889-5416-5CA26EAB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AB57A4-4CA9-9F3D-39A0-3EE4D879E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A12468-7689-C5AF-72CB-23FC9C781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794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5BE62-4EFC-99B4-2A5F-A5FB014A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216B29-42AF-B2F7-7BAA-B4B5F68F8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3080AD2-C1ED-9D90-75EA-B3DF3E4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83B13E-50D7-900B-FA04-35831E9AE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CA7C5-1A39-59A8-425E-6AEB9FCE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219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A6A75C2-327C-EDDD-789D-BEE1C4E1C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1C3941-9692-4FC4-88F0-59B19C1B5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BE9668-1929-666F-ED5C-5E26BBB7D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CAD054-76BC-4DFE-5DF1-31ED0B4B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E85A7-BEA7-65E4-6057-284B3360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3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7D725-3F8B-857B-EEA4-FB6A9C90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85568D2-D8D9-AD20-D957-485F4647C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45DEF4-E549-6465-3768-C0615F5C2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5B2541-FB3E-BFF9-2788-813E3BCA7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114FA3-497E-4458-85B6-7E41C403A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752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4BF86-97FF-445F-1BFC-05E38653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908DC9-DE22-FBD5-468D-D5E917D30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6CD260-A985-EC40-4054-5547B4F8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3F6293-8CA5-E37F-8E0F-D978E790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9628849-67C5-2873-E9CE-66572D48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D2AD8-C5E6-0F49-1783-E3DBE8AE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592116-AF01-E6A6-B74D-D35789B4F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B5F16D-06CB-4FA2-07F3-98648E210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1589C33-64D4-F7FE-EB8F-E0018CD2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0FEDF05-A9CE-7047-8600-9A76CA3FF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4D4714-8C1D-9FAC-DC59-7968B0AF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115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B4F11-4422-6BBF-7A97-12B68648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BDFAEF-2FF8-CCF6-AC75-96442DC14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B6B8188-A765-7C0F-3843-477BAFE3B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A23B38A-4504-5E5D-7190-D289E7244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42EEABE-99D7-9B91-1B05-B49A6DBE2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78F69F1-3383-D05A-4319-716C3EBB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BF455D-4609-3B53-BC04-6E2BBD091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3E8CA48-3469-A327-A0D7-4C162E1E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17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EAAA4-8105-63ED-B270-CB3CE9512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D2E487E-5FD1-1DC7-783E-1DF18903E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607E67C-4967-427B-9068-1A119E275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61E7BE6-8F88-1DEE-0136-1EB9920B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997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DCFE4D0-F352-C142-12E4-CDCC45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FE56CA1-4715-9CCB-2FF0-2AD672249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942C001-9BB4-CA92-AD76-E6D91256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019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1979F-9BE9-1451-1886-A75F625B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5A5F6E-AC65-765C-F449-039C57010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2D6768D-1E09-61D4-9723-4E187F68D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26C38B9-6BE9-3555-C561-BC0628BC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0C171AC-7FEB-CC5D-9B24-F6A087B3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BB33E7-9527-2FDE-5CB7-6820C4309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057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D59B7-F91E-9A86-C180-3EAC8BFE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03467EC-5514-F127-285B-1DB655EDE6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556E4DC-BE60-E7BB-2E5B-6880763C1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6A4060-4F47-FE7D-1976-1053899BB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30EE5C4-68A2-7DE8-8B66-467664659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6FD5E0C-0C13-09D0-57EF-0439F7C06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85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9693564-4E56-E72C-7992-7724BC6D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89C818-E486-605D-A547-B23FC0AC2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21532-09AE-8A29-5191-70D49BCB7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08C6FA-C108-4BB1-BAC1-A7F69344042E}" type="datetimeFigureOut">
              <a:rPr lang="uk-UA" smtClean="0"/>
              <a:t>09.10.2025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671441-ED93-1BBC-5DFC-94A2971D9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19C57F-3D52-46B6-ADBF-278BCE6D3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862CC-9E67-455D-BA05-948A1C90F3C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099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Еда на светлом фоне - Zefirka.club фото и картинки">
            <a:extLst>
              <a:ext uri="{FF2B5EF4-FFF2-40B4-BE49-F238E27FC236}">
                <a16:creationId xmlns:a16="http://schemas.microsoft.com/office/drawing/2014/main" id="{B3218497-1D2B-7E09-B2E8-4CE15DB55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B6B8E-5E82-61A1-4610-65E0BB615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692" y="1278294"/>
            <a:ext cx="9766041" cy="3043432"/>
          </a:xfrm>
        </p:spPr>
        <p:txBody>
          <a:bodyPr>
            <a:noAutofit/>
          </a:bodyPr>
          <a:lstStyle/>
          <a:p>
            <a: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Організація гарячого харчування у шкільній їдальні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9C7F63-DCD4-656D-CEB1-40B90A71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1960" y="4203118"/>
            <a:ext cx="5402424" cy="2113706"/>
          </a:xfrm>
        </p:spPr>
        <p:txBody>
          <a:bodyPr>
            <a:normAutofit lnSpcReduction="10000"/>
          </a:bodyPr>
          <a:lstStyle/>
          <a:p>
            <a:pPr algn="r"/>
            <a:r>
              <a:rPr lang="uk-UA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Марштупа</a:t>
            </a:r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Зінаїда Іванівна, </a:t>
            </a:r>
          </a:p>
          <a:p>
            <a:pPr algn="r"/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заступник директора з ВР</a:t>
            </a:r>
          </a:p>
          <a:p>
            <a:pPr algn="r"/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Леськівського</a:t>
            </a:r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ліцею </a:t>
            </a:r>
          </a:p>
          <a:p>
            <a:pPr algn="r"/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з початковою школою </a:t>
            </a:r>
          </a:p>
          <a:p>
            <a:pPr algn="r"/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та гімназією </a:t>
            </a:r>
          </a:p>
        </p:txBody>
      </p:sp>
    </p:spTree>
    <p:extLst>
      <p:ext uri="{BB962C8B-B14F-4D97-AF65-F5344CB8AC3E}">
        <p14:creationId xmlns:p14="http://schemas.microsoft.com/office/powerpoint/2010/main" val="1408612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9236B56C-2F3B-7DD4-EBC6-A6676F92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CAB128E-F027-64C5-0CDF-FA2929A21FB3}"/>
              </a:ext>
            </a:extLst>
          </p:cNvPr>
          <p:cNvSpPr txBox="1">
            <a:spLocks/>
          </p:cNvSpPr>
          <p:nvPr/>
        </p:nvSpPr>
        <p:spPr>
          <a:xfrm>
            <a:off x="576944" y="0"/>
            <a:ext cx="35658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dirty="0">
                <a:solidFill>
                  <a:srgbClr val="002060"/>
                </a:solidFill>
              </a:rPr>
              <a:t>Комора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13605-27FB-2121-A06C-F58F2836B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764" y="107302"/>
            <a:ext cx="6096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6D6DFF-34ED-0E7E-F820-8852195C6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90" y="979423"/>
            <a:ext cx="5893837" cy="331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5B5AC2-0CBF-8C02-B4EF-AD50BF734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955" y="3065835"/>
            <a:ext cx="6323045" cy="3556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CC5DAA-56BE-3F8D-5F88-266CD6BE6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53" y="3429000"/>
            <a:ext cx="5804674" cy="3265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045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9236B56C-2F3B-7DD4-EBC6-A6676F92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4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113FE0B-6930-5C9C-57D5-EB52D4637C0F}"/>
              </a:ext>
            </a:extLst>
          </p:cNvPr>
          <p:cNvSpPr txBox="1">
            <a:spLocks/>
          </p:cNvSpPr>
          <p:nvPr/>
        </p:nvSpPr>
        <p:spPr>
          <a:xfrm>
            <a:off x="576943" y="0"/>
            <a:ext cx="40976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dirty="0">
                <a:solidFill>
                  <a:srgbClr val="002060"/>
                </a:solidFill>
              </a:rPr>
              <a:t>Рукомийник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9D9BFE-DF5B-A0C0-E38C-B9BE793A5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673" y="-251927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BC6E00-D78C-AE2C-AF61-7823781E4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08" y="1120192"/>
            <a:ext cx="2965094" cy="527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B2EA0-81DC-51B7-5A83-DF377EE34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194" y="2892490"/>
            <a:ext cx="3189029" cy="3890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D17056-2852-AB57-481E-0C6694D0D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897" y="1120192"/>
            <a:ext cx="5142204" cy="2892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754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9236B56C-2F3B-7DD4-EBC6-A6676F92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74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B520834-523F-5F18-DC59-F7A06AACC639}"/>
              </a:ext>
            </a:extLst>
          </p:cNvPr>
          <p:cNvSpPr txBox="1">
            <a:spLocks/>
          </p:cNvSpPr>
          <p:nvPr/>
        </p:nvSpPr>
        <p:spPr>
          <a:xfrm>
            <a:off x="576943" y="0"/>
            <a:ext cx="40976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dirty="0">
                <a:solidFill>
                  <a:srgbClr val="002060"/>
                </a:solidFill>
              </a:rPr>
              <a:t>Обідня зала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1920CE-7BF7-F4B2-3367-79FE6D3D4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864" y="879120"/>
            <a:ext cx="6319934" cy="355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29236E-991C-688A-F6FB-201158EC9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101" y="3073401"/>
            <a:ext cx="6239069" cy="350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259C58-2922-D35F-4480-C903C28AD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034" y="166739"/>
            <a:ext cx="3670043" cy="652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415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9236B56C-2F3B-7DD4-EBC6-A6676F92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464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6149A38-F4E6-1CA2-F48F-966E99189A2E}"/>
              </a:ext>
            </a:extLst>
          </p:cNvPr>
          <p:cNvSpPr txBox="1">
            <a:spLocks/>
          </p:cNvSpPr>
          <p:nvPr/>
        </p:nvSpPr>
        <p:spPr>
          <a:xfrm>
            <a:off x="586274" y="463582"/>
            <a:ext cx="40976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dirty="0">
                <a:solidFill>
                  <a:srgbClr val="002060"/>
                </a:solidFill>
              </a:rPr>
              <a:t>Обідня зала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E8522C-EE2D-6BAF-ABA1-BF66CE093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56" y="2575865"/>
            <a:ext cx="6388359" cy="3593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FB33FD-4C78-E0C0-07D4-B8FF62D51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444" y="74645"/>
            <a:ext cx="6096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70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9236B56C-2F3B-7DD4-EBC6-A6676F92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4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6AC1D-9EDC-A0C9-C7D2-DC0F0F62C8BE}"/>
              </a:ext>
            </a:extLst>
          </p:cNvPr>
          <p:cNvSpPr txBox="1"/>
          <p:nvPr/>
        </p:nvSpPr>
        <p:spPr>
          <a:xfrm>
            <a:off x="725455" y="1071760"/>
            <a:ext cx="812929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 err="1">
                <a:solidFill>
                  <a:srgbClr val="002060"/>
                </a:solidFill>
              </a:rPr>
              <a:t>Гаряче</a:t>
            </a:r>
            <a:r>
              <a:rPr lang="ru-RU" sz="5400" b="1" dirty="0">
                <a:solidFill>
                  <a:srgbClr val="002060"/>
                </a:solidFill>
              </a:rPr>
              <a:t> </a:t>
            </a:r>
            <a:r>
              <a:rPr lang="ru-RU" sz="5400" b="1" dirty="0" err="1">
                <a:solidFill>
                  <a:srgbClr val="002060"/>
                </a:solidFill>
              </a:rPr>
              <a:t>харчування</a:t>
            </a:r>
            <a:r>
              <a:rPr lang="ru-RU" sz="5400" b="1" dirty="0">
                <a:solidFill>
                  <a:srgbClr val="002060"/>
                </a:solidFill>
              </a:rPr>
              <a:t> в </a:t>
            </a:r>
            <a:r>
              <a:rPr lang="ru-RU" sz="5400" b="1" dirty="0" err="1">
                <a:solidFill>
                  <a:srgbClr val="002060"/>
                </a:solidFill>
              </a:rPr>
              <a:t>школі</a:t>
            </a:r>
            <a:r>
              <a:rPr lang="ru-RU" sz="5400" b="1" dirty="0">
                <a:solidFill>
                  <a:srgbClr val="002060"/>
                </a:solidFill>
              </a:rPr>
              <a:t> — </a:t>
            </a:r>
            <a:r>
              <a:rPr lang="ru-RU" sz="5400" b="1" dirty="0" err="1">
                <a:solidFill>
                  <a:srgbClr val="002060"/>
                </a:solidFill>
              </a:rPr>
              <a:t>це</a:t>
            </a:r>
            <a:r>
              <a:rPr lang="ru-RU" sz="5400" b="1" dirty="0">
                <a:solidFill>
                  <a:srgbClr val="002060"/>
                </a:solidFill>
              </a:rPr>
              <a:t> не просто </a:t>
            </a:r>
            <a:r>
              <a:rPr lang="ru-RU" sz="5400" b="1" dirty="0" err="1">
                <a:solidFill>
                  <a:srgbClr val="002060"/>
                </a:solidFill>
              </a:rPr>
              <a:t>обід</a:t>
            </a:r>
            <a:r>
              <a:rPr lang="ru-RU" sz="5400" b="1" dirty="0">
                <a:solidFill>
                  <a:srgbClr val="002060"/>
                </a:solidFill>
              </a:rPr>
              <a:t>, </a:t>
            </a:r>
            <a:r>
              <a:rPr lang="ru-RU" sz="5400" b="1" dirty="0" err="1">
                <a:solidFill>
                  <a:srgbClr val="002060"/>
                </a:solidFill>
              </a:rPr>
              <a:t>це</a:t>
            </a:r>
            <a:r>
              <a:rPr lang="ru-RU" sz="5400" b="1" dirty="0">
                <a:solidFill>
                  <a:srgbClr val="002060"/>
                </a:solidFill>
              </a:rPr>
              <a:t> </a:t>
            </a:r>
            <a:r>
              <a:rPr lang="ru-RU" sz="5400" b="1" dirty="0" err="1">
                <a:solidFill>
                  <a:srgbClr val="002060"/>
                </a:solidFill>
              </a:rPr>
              <a:t>частина</a:t>
            </a:r>
            <a:r>
              <a:rPr lang="ru-RU" sz="5400" b="1" dirty="0">
                <a:solidFill>
                  <a:srgbClr val="002060"/>
                </a:solidFill>
              </a:rPr>
              <a:t> </a:t>
            </a:r>
            <a:r>
              <a:rPr lang="ru-RU" sz="5400" b="1" dirty="0" err="1">
                <a:solidFill>
                  <a:srgbClr val="002060"/>
                </a:solidFill>
              </a:rPr>
              <a:t>турботи</a:t>
            </a:r>
            <a:r>
              <a:rPr lang="ru-RU" sz="5400" b="1" dirty="0">
                <a:solidFill>
                  <a:srgbClr val="002060"/>
                </a:solidFill>
              </a:rPr>
              <a:t> про наших </a:t>
            </a:r>
            <a:r>
              <a:rPr lang="ru-RU" sz="5400" b="1" dirty="0" err="1">
                <a:solidFill>
                  <a:srgbClr val="002060"/>
                </a:solidFill>
              </a:rPr>
              <a:t>дітей</a:t>
            </a:r>
            <a:r>
              <a:rPr lang="ru-RU" sz="5400" b="1" dirty="0">
                <a:solidFill>
                  <a:srgbClr val="002060"/>
                </a:solidFill>
              </a:rPr>
              <a:t>!!!</a:t>
            </a:r>
            <a:endParaRPr lang="uk-UA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29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1F658515-184E-940B-6B40-F86FA41D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CB7EA5-D4DA-11A0-A49D-67538C9843F2}"/>
              </a:ext>
            </a:extLst>
          </p:cNvPr>
          <p:cNvSpPr txBox="1"/>
          <p:nvPr/>
        </p:nvSpPr>
        <p:spPr>
          <a:xfrm>
            <a:off x="520181" y="354563"/>
            <a:ext cx="844653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Хай у </a:t>
            </a:r>
            <a:r>
              <a:rPr lang="ru-RU" sz="4400" b="1" dirty="0" err="1">
                <a:solidFill>
                  <a:srgbClr val="002060"/>
                </a:solidFill>
              </a:rPr>
              <a:t>кожній</a:t>
            </a:r>
            <a:r>
              <a:rPr lang="ru-RU" sz="4400" b="1" dirty="0">
                <a:solidFill>
                  <a:srgbClr val="002060"/>
                </a:solidFill>
              </a:rPr>
              <a:t> </a:t>
            </a:r>
            <a:r>
              <a:rPr lang="ru-RU" sz="4400" b="1" dirty="0" err="1">
                <a:solidFill>
                  <a:srgbClr val="002060"/>
                </a:solidFill>
              </a:rPr>
              <a:t>тарілці</a:t>
            </a:r>
            <a:r>
              <a:rPr lang="ru-RU" sz="4400" b="1" dirty="0">
                <a:solidFill>
                  <a:srgbClr val="002060"/>
                </a:solidFill>
              </a:rPr>
              <a:t> буде </a:t>
            </a:r>
            <a:r>
              <a:rPr lang="ru-RU" sz="4400" b="1" dirty="0" err="1">
                <a:solidFill>
                  <a:srgbClr val="002060"/>
                </a:solidFill>
              </a:rPr>
              <a:t>користь</a:t>
            </a:r>
            <a:r>
              <a:rPr lang="ru-RU" sz="4400" b="1" dirty="0">
                <a:solidFill>
                  <a:srgbClr val="002060"/>
                </a:solidFill>
              </a:rPr>
              <a:t>, у кожному </a:t>
            </a:r>
            <a:r>
              <a:rPr lang="ru-RU" sz="4400" b="1" dirty="0" err="1">
                <a:solidFill>
                  <a:srgbClr val="002060"/>
                </a:solidFill>
              </a:rPr>
              <a:t>серці</a:t>
            </a:r>
            <a:r>
              <a:rPr lang="ru-RU" sz="4400" b="1" dirty="0">
                <a:solidFill>
                  <a:srgbClr val="002060"/>
                </a:solidFill>
              </a:rPr>
              <a:t> — доброта, а в </a:t>
            </a:r>
            <a:r>
              <a:rPr lang="ru-RU" sz="4400" b="1" dirty="0" err="1">
                <a:solidFill>
                  <a:srgbClr val="002060"/>
                </a:solidFill>
              </a:rPr>
              <a:t>кожній</a:t>
            </a:r>
            <a:r>
              <a:rPr lang="ru-RU" sz="4400" b="1" dirty="0">
                <a:solidFill>
                  <a:srgbClr val="002060"/>
                </a:solidFill>
              </a:rPr>
              <a:t> </a:t>
            </a:r>
            <a:r>
              <a:rPr lang="ru-RU" sz="4400" b="1" dirty="0" err="1">
                <a:solidFill>
                  <a:srgbClr val="002060"/>
                </a:solidFill>
              </a:rPr>
              <a:t>школі</a:t>
            </a:r>
            <a:r>
              <a:rPr lang="ru-RU" sz="4400" b="1" dirty="0">
                <a:solidFill>
                  <a:srgbClr val="002060"/>
                </a:solidFill>
              </a:rPr>
              <a:t> — тепло й </a:t>
            </a:r>
            <a:r>
              <a:rPr lang="ru-RU" sz="4400" b="1" dirty="0" err="1">
                <a:solidFill>
                  <a:srgbClr val="002060"/>
                </a:solidFill>
              </a:rPr>
              <a:t>затишок</a:t>
            </a:r>
            <a:r>
              <a:rPr lang="ru-RU" sz="4400" b="1" dirty="0">
                <a:solidFill>
                  <a:srgbClr val="002060"/>
                </a:solidFill>
              </a:rPr>
              <a:t>.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Нехай </a:t>
            </a:r>
            <a:r>
              <a:rPr lang="ru-RU" sz="4400" b="1" dirty="0" err="1">
                <a:solidFill>
                  <a:srgbClr val="002060"/>
                </a:solidFill>
              </a:rPr>
              <a:t>наші</a:t>
            </a:r>
            <a:r>
              <a:rPr lang="ru-RU" sz="4400" b="1" dirty="0">
                <a:solidFill>
                  <a:srgbClr val="002060"/>
                </a:solidFill>
              </a:rPr>
              <a:t> </a:t>
            </a:r>
            <a:r>
              <a:rPr lang="ru-RU" sz="4400" b="1" dirty="0" err="1">
                <a:solidFill>
                  <a:srgbClr val="002060"/>
                </a:solidFill>
              </a:rPr>
              <a:t>діти</a:t>
            </a:r>
            <a:r>
              <a:rPr lang="ru-RU" sz="4400" b="1" dirty="0">
                <a:solidFill>
                  <a:srgbClr val="002060"/>
                </a:solidFill>
              </a:rPr>
              <a:t> </a:t>
            </a:r>
            <a:r>
              <a:rPr lang="ru-RU" sz="4400" b="1" dirty="0" err="1">
                <a:solidFill>
                  <a:srgbClr val="002060"/>
                </a:solidFill>
              </a:rPr>
              <a:t>ростуть</a:t>
            </a:r>
            <a:r>
              <a:rPr lang="ru-RU" sz="4400" b="1" dirty="0">
                <a:solidFill>
                  <a:srgbClr val="002060"/>
                </a:solidFill>
              </a:rPr>
              <a:t> </a:t>
            </a:r>
            <a:r>
              <a:rPr lang="ru-RU" sz="4400" b="1" dirty="0" err="1">
                <a:solidFill>
                  <a:srgbClr val="002060"/>
                </a:solidFill>
              </a:rPr>
              <a:t>здоровими</a:t>
            </a:r>
            <a:r>
              <a:rPr lang="ru-RU" sz="4400" b="1" dirty="0">
                <a:solidFill>
                  <a:srgbClr val="002060"/>
                </a:solidFill>
              </a:rPr>
              <a:t>, </a:t>
            </a:r>
            <a:r>
              <a:rPr lang="ru-RU" sz="4400" b="1" dirty="0" err="1">
                <a:solidFill>
                  <a:srgbClr val="002060"/>
                </a:solidFill>
              </a:rPr>
              <a:t>розумними</a:t>
            </a:r>
            <a:r>
              <a:rPr lang="ru-RU" sz="4400" b="1" dirty="0">
                <a:solidFill>
                  <a:srgbClr val="002060"/>
                </a:solidFill>
              </a:rPr>
              <a:t> та </a:t>
            </a:r>
            <a:r>
              <a:rPr lang="ru-RU" sz="4400" b="1" dirty="0" err="1">
                <a:solidFill>
                  <a:srgbClr val="002060"/>
                </a:solidFill>
              </a:rPr>
              <a:t>щасливими</a:t>
            </a:r>
            <a:r>
              <a:rPr lang="ru-RU" sz="4400" b="1" dirty="0">
                <a:solidFill>
                  <a:srgbClr val="002060"/>
                </a:solidFill>
              </a:rPr>
              <a:t> — </a:t>
            </a:r>
            <a:r>
              <a:rPr lang="ru-RU" sz="4400" b="1" dirty="0" err="1">
                <a:solidFill>
                  <a:srgbClr val="002060"/>
                </a:solidFill>
              </a:rPr>
              <a:t>це</a:t>
            </a:r>
            <a:r>
              <a:rPr lang="ru-RU" sz="4400" b="1" dirty="0">
                <a:solidFill>
                  <a:srgbClr val="002060"/>
                </a:solidFill>
              </a:rPr>
              <a:t> </a:t>
            </a:r>
            <a:r>
              <a:rPr lang="ru-RU" sz="4400" b="1" dirty="0" err="1">
                <a:solidFill>
                  <a:srgbClr val="002060"/>
                </a:solidFill>
              </a:rPr>
              <a:t>найкраща</a:t>
            </a:r>
            <a:r>
              <a:rPr lang="ru-RU" sz="4400" b="1" dirty="0">
                <a:solidFill>
                  <a:srgbClr val="002060"/>
                </a:solidFill>
              </a:rPr>
              <a:t> </a:t>
            </a:r>
            <a:r>
              <a:rPr lang="ru-RU" sz="4400" b="1" dirty="0" err="1">
                <a:solidFill>
                  <a:srgbClr val="002060"/>
                </a:solidFill>
              </a:rPr>
              <a:t>винагорода</a:t>
            </a:r>
            <a:r>
              <a:rPr lang="ru-RU" sz="4400" b="1" dirty="0">
                <a:solidFill>
                  <a:srgbClr val="002060"/>
                </a:solidFill>
              </a:rPr>
              <a:t> для нас, </a:t>
            </a:r>
            <a:r>
              <a:rPr lang="ru-RU" sz="4400" b="1" dirty="0" err="1">
                <a:solidFill>
                  <a:srgbClr val="002060"/>
                </a:solidFill>
              </a:rPr>
              <a:t>дорослих</a:t>
            </a:r>
            <a:r>
              <a:rPr lang="ru-RU" sz="4400" dirty="0">
                <a:solidFill>
                  <a:srgbClr val="002060"/>
                </a:solidFill>
              </a:rPr>
              <a:t>.</a:t>
            </a:r>
            <a:endParaRPr lang="uk-UA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39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8E2159FF-6692-CA68-A846-6CCAF9E10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4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Дякую за увагу">
            <a:extLst>
              <a:ext uri="{FF2B5EF4-FFF2-40B4-BE49-F238E27FC236}">
                <a16:creationId xmlns:a16="http://schemas.microsoft.com/office/drawing/2014/main" id="{41A25260-CEC2-76AD-1E5F-9B6A1D24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7" y="363894"/>
            <a:ext cx="11961844" cy="5980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A32DFE3D-14EF-0417-7E5C-293FEFE1F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4A486-44BD-9E96-B8C9-AA9047BB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0" y="626382"/>
            <a:ext cx="7987005" cy="2247446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об’єднати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вчителів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батьків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хвилин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 descr="Знак питання">
            <a:extLst>
              <a:ext uri="{FF2B5EF4-FFF2-40B4-BE49-F238E27FC236}">
                <a16:creationId xmlns:a16="http://schemas.microsoft.com/office/drawing/2014/main" id="{0B61D96F-437B-75F3-5228-CD26A367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6" y="2767858"/>
            <a:ext cx="4748553" cy="35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3CB15FD2-2B6F-4F0C-E6F8-02CAAD172D83}"/>
              </a:ext>
            </a:extLst>
          </p:cNvPr>
          <p:cNvSpPr/>
          <p:nvPr/>
        </p:nvSpPr>
        <p:spPr>
          <a:xfrm>
            <a:off x="4509793" y="2305277"/>
            <a:ext cx="4748553" cy="224744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latin typeface="Comic Sans MS" panose="030F0702030302020204" pitchFamily="66" charset="0"/>
              </a:rPr>
              <a:t>Смачний обід !!!</a:t>
            </a:r>
            <a:endParaRPr lang="uk-UA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24CAA994-183C-4DF0-C037-B792470F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E598-9785-868F-FDB1-75F55ADB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0D272C-A506-6748-61DE-6269EC726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66A76B-CD57-9300-4BB5-48F982C3D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13" y="365125"/>
            <a:ext cx="4888798" cy="346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4F0CC-E9E2-9B14-8494-D299D4A69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852" y="1600854"/>
            <a:ext cx="5147128" cy="354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BB73CE-FDCA-D050-4DC1-C8F7D49A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47" y="3422155"/>
            <a:ext cx="4584611" cy="316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967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24CAA994-183C-4DF0-C037-B792470F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E598-9785-868F-FDB1-75F55ADB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39" y="250031"/>
            <a:ext cx="7671318" cy="1325563"/>
          </a:xfrm>
        </p:spPr>
        <p:txBody>
          <a:bodyPr/>
          <a:lstStyle/>
          <a:p>
            <a:r>
              <a:rPr lang="ru-RU" b="1" u="sng" dirty="0" err="1">
                <a:solidFill>
                  <a:srgbClr val="FF0000"/>
                </a:solidFill>
              </a:rPr>
              <a:t>Переваги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гарячого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харчування</a:t>
            </a:r>
            <a:r>
              <a:rPr lang="ru-RU" b="1" dirty="0">
                <a:solidFill>
                  <a:srgbClr val="002060"/>
                </a:solidFill>
              </a:rPr>
              <a:t> над перекусами: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665D3E38-6D6D-28D4-0302-F5DC6A6DCCE8}"/>
              </a:ext>
            </a:extLst>
          </p:cNvPr>
          <p:cNvSpPr/>
          <p:nvPr/>
        </p:nvSpPr>
        <p:spPr>
          <a:xfrm>
            <a:off x="176700" y="2386741"/>
            <a:ext cx="3182516" cy="16748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Повноцінність і збалансованість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DFDF5E9D-B6C3-82A8-73D9-A8E67E926034}"/>
              </a:ext>
            </a:extLst>
          </p:cNvPr>
          <p:cNvSpPr/>
          <p:nvPr/>
        </p:nvSpPr>
        <p:spPr>
          <a:xfrm>
            <a:off x="3495871" y="1761482"/>
            <a:ext cx="3182516" cy="16748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Підтримка концентрації та успішності</a:t>
            </a:r>
            <a:endParaRPr lang="uk-UA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472C013-3136-9AAA-4C88-997B25A432F0}"/>
              </a:ext>
            </a:extLst>
          </p:cNvPr>
          <p:cNvSpPr/>
          <p:nvPr/>
        </p:nvSpPr>
        <p:spPr>
          <a:xfrm>
            <a:off x="176700" y="4249146"/>
            <a:ext cx="3182516" cy="16748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Формування правильних харчових звичок</a:t>
            </a:r>
            <a:endParaRPr lang="uk-UA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6A65A05A-2981-5521-6302-1D04BFE7F8AA}"/>
              </a:ext>
            </a:extLst>
          </p:cNvPr>
          <p:cNvSpPr/>
          <p:nvPr/>
        </p:nvSpPr>
        <p:spPr>
          <a:xfrm>
            <a:off x="3495871" y="3731381"/>
            <a:ext cx="3182516" cy="1674845"/>
          </a:xfrm>
          <a:prstGeom prst="roundRect">
            <a:avLst/>
          </a:prstGeom>
          <a:solidFill>
            <a:srgbClr val="66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Психологічний </a:t>
            </a:r>
            <a:r>
              <a:rPr lang="uk-UA" sz="2800" b="1" dirty="0" err="1">
                <a:solidFill>
                  <a:srgbClr val="002060"/>
                </a:solidFill>
              </a:rPr>
              <a:t>комфор</a:t>
            </a:r>
            <a:endParaRPr lang="uk-UA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CA4FA28E-9290-D33F-23BB-76A9F6CD13EC}"/>
              </a:ext>
            </a:extLst>
          </p:cNvPr>
          <p:cNvSpPr/>
          <p:nvPr/>
        </p:nvSpPr>
        <p:spPr>
          <a:xfrm>
            <a:off x="6840216" y="4061586"/>
            <a:ext cx="3182516" cy="1674845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Безпечність</a:t>
            </a:r>
            <a:endParaRPr lang="uk-UA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27ED0E8F-13F0-E16C-8647-0330680D5DE1}"/>
              </a:ext>
            </a:extLst>
          </p:cNvPr>
          <p:cNvSpPr/>
          <p:nvPr/>
        </p:nvSpPr>
        <p:spPr>
          <a:xfrm>
            <a:off x="6840216" y="2134704"/>
            <a:ext cx="3182516" cy="1674845"/>
          </a:xfrm>
          <a:prstGeom prst="roundRect">
            <a:avLst/>
          </a:prstGeom>
          <a:solidFill>
            <a:srgbClr val="E21E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Зміцнення імунітету</a:t>
            </a:r>
            <a:endParaRPr lang="uk-UA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462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24CAA994-183C-4DF0-C037-B792470F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E598-9785-868F-FDB1-75F55ADB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88" y="327803"/>
            <a:ext cx="10515600" cy="1325563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</a:rPr>
              <a:t>Нормативно-правові документи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0D272C-A506-6748-61DE-6269EC726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36" y="1352939"/>
            <a:ext cx="9350829" cy="4852016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Постанов</a:t>
            </a:r>
            <a:r>
              <a:rPr lang="en-US" dirty="0"/>
              <a:t>a </a:t>
            </a:r>
            <a:r>
              <a:rPr lang="uk-UA" dirty="0"/>
              <a:t>Кабінету Міністрів України «Про затвердження норм та Порядку організації харчування у закладах освіти та дитячих закладах оздоровлення та відпочинку» № 305 від 24.03.2021</a:t>
            </a:r>
          </a:p>
          <a:p>
            <a:r>
              <a:rPr lang="uk-UA" dirty="0"/>
              <a:t>Санітарні регламенти</a:t>
            </a:r>
          </a:p>
          <a:p>
            <a:r>
              <a:rPr lang="ru-RU" dirty="0"/>
              <a:t>Закон </a:t>
            </a:r>
            <a:r>
              <a:rPr lang="ru-RU" dirty="0" err="1"/>
              <a:t>України</a:t>
            </a:r>
            <a:r>
              <a:rPr lang="ru-RU" dirty="0"/>
              <a:t> «Про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принципи</a:t>
            </a:r>
            <a:r>
              <a:rPr lang="ru-RU" dirty="0"/>
              <a:t> та </a:t>
            </a:r>
            <a:r>
              <a:rPr lang="ru-RU" dirty="0" err="1"/>
              <a:t>вимоги</a:t>
            </a:r>
            <a:r>
              <a:rPr lang="ru-RU" dirty="0"/>
              <a:t> до </a:t>
            </a:r>
            <a:r>
              <a:rPr lang="ru-RU" dirty="0" err="1"/>
              <a:t>безпечності</a:t>
            </a:r>
            <a:r>
              <a:rPr lang="ru-RU" dirty="0"/>
              <a:t> та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харчових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»</a:t>
            </a:r>
            <a:endParaRPr lang="uk-UA" dirty="0"/>
          </a:p>
          <a:p>
            <a:r>
              <a:rPr lang="ru-RU" dirty="0"/>
              <a:t>Наказ </a:t>
            </a:r>
            <a:r>
              <a:rPr lang="ru-RU" dirty="0" err="1"/>
              <a:t>Міністерства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, </a:t>
            </a:r>
            <a:r>
              <a:rPr lang="ru-RU" dirty="0" err="1"/>
              <a:t>торгівлі</a:t>
            </a:r>
            <a:r>
              <a:rPr lang="ru-RU" dirty="0"/>
              <a:t> та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/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галузеві</a:t>
            </a:r>
            <a:r>
              <a:rPr lang="ru-RU" dirty="0"/>
              <a:t> </a:t>
            </a:r>
            <a:r>
              <a:rPr lang="ru-RU" dirty="0" err="1"/>
              <a:t>акти</a:t>
            </a:r>
            <a:endParaRPr lang="uk-UA" dirty="0"/>
          </a:p>
          <a:p>
            <a:r>
              <a:rPr lang="uk-UA" dirty="0"/>
              <a:t>Додаткові постанови та рішення, що стосуються фінансування, субвенцій, порядку звільнення від оплати, зміни норм</a:t>
            </a:r>
          </a:p>
        </p:txBody>
      </p:sp>
    </p:spTree>
    <p:extLst>
      <p:ext uri="{BB962C8B-B14F-4D97-AF65-F5344CB8AC3E}">
        <p14:creationId xmlns:p14="http://schemas.microsoft.com/office/powerpoint/2010/main" val="1695862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24CAA994-183C-4DF0-C037-B792470F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E598-9785-868F-FDB1-75F55ADB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85207"/>
            <a:ext cx="4900127" cy="1325563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Шкільна їдальня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79D9A0-3EDA-2A7D-3CD1-A96187FD0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9" y="1112190"/>
            <a:ext cx="4491996" cy="2526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E5461F-2533-19FA-251B-022FFA075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824" y="263045"/>
            <a:ext cx="2177629" cy="387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34E724-78F4-28B6-80EC-E05EA697A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689" y="3678556"/>
            <a:ext cx="5184710" cy="291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54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24CAA994-183C-4DF0-C037-B792470F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E598-9785-868F-FDB1-75F55ADB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27" y="0"/>
            <a:ext cx="10515600" cy="1325563"/>
          </a:xfrm>
        </p:spPr>
        <p:txBody>
          <a:bodyPr>
            <a:normAutofit/>
          </a:bodyPr>
          <a:lstStyle/>
          <a:p>
            <a:r>
              <a:rPr lang="uk-UA" sz="6600" b="1" dirty="0">
                <a:solidFill>
                  <a:srgbClr val="002060"/>
                </a:solidFill>
              </a:rPr>
              <a:t>Обладнання</a:t>
            </a:r>
          </a:p>
        </p:txBody>
      </p:sp>
      <p:pic>
        <p:nvPicPr>
          <p:cNvPr id="6" name="Місце для вмісту 5" descr="Зображення, що містить у приміщенні, стіна, кухонна техніка, Побутова техні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C240C4A9-19BA-5729-DD6D-D2B5429ED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4" y="1325563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, що містить туалет, цегла, стіна, у приміщенні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7887DB2-2E2A-0CF8-342C-37469194B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975" y="1262359"/>
            <a:ext cx="3263503" cy="4333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62C7CD-649D-A1B7-43FD-B9328F72B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244" y="209891"/>
            <a:ext cx="4370755" cy="3280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9208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24CAA994-183C-4DF0-C037-B792470F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E598-9785-868F-FDB1-75F55ADB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33" y="-51164"/>
            <a:ext cx="3089988" cy="1325563"/>
          </a:xfrm>
        </p:spPr>
        <p:txBody>
          <a:bodyPr>
            <a:noAutofit/>
          </a:bodyPr>
          <a:lstStyle/>
          <a:p>
            <a:r>
              <a:rPr lang="uk-UA" sz="7200" b="1" dirty="0">
                <a:solidFill>
                  <a:srgbClr val="002060"/>
                </a:solidFill>
              </a:rPr>
              <a:t>Кухня</a:t>
            </a:r>
          </a:p>
        </p:txBody>
      </p:sp>
      <p:pic>
        <p:nvPicPr>
          <p:cNvPr id="8" name="Місце для вмісту 7" descr="Зображення, що містить особа, одежа, у приміщенні, їж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5E5E4EE-68C2-1E6A-AC82-2B3441E86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66" y="452534"/>
            <a:ext cx="4464697" cy="5952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26AAEB-1F3D-1E62-D040-C422747DB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25" y="1110341"/>
            <a:ext cx="5379006" cy="3025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, що містить у приміщенні, стіл, меблі, стін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EC641ABB-6EA4-93D3-A139-13D1E0DA1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58" y="3569196"/>
            <a:ext cx="5431830" cy="32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5101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вощи и фрукты фон для презентации - фруктово-овощные презентационные  изображения с фруктово-овощными презентационными элементами | Bogatyr.club  - 79 фото">
            <a:extLst>
              <a:ext uri="{FF2B5EF4-FFF2-40B4-BE49-F238E27FC236}">
                <a16:creationId xmlns:a16="http://schemas.microsoft.com/office/drawing/2014/main" id="{24CAA994-183C-4DF0-C037-B792470F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4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E598-9785-868F-FDB1-75F55ADB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60" y="-55984"/>
            <a:ext cx="3183294" cy="1325563"/>
          </a:xfrm>
        </p:spPr>
        <p:txBody>
          <a:bodyPr>
            <a:normAutofit/>
          </a:bodyPr>
          <a:lstStyle/>
          <a:p>
            <a:r>
              <a:rPr lang="uk-UA" sz="7200" b="1" dirty="0">
                <a:solidFill>
                  <a:srgbClr val="002060"/>
                </a:solidFill>
              </a:rPr>
              <a:t>Мийка</a:t>
            </a:r>
          </a:p>
        </p:txBody>
      </p:sp>
      <p:pic>
        <p:nvPicPr>
          <p:cNvPr id="6" name="Місце для вмісту 5" descr="Зображення, що містить у приміщенні, стіна, одежа, меблі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1D653FA-4D1C-F6CA-31B8-5C04D918E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727" y="214604"/>
            <a:ext cx="3652934" cy="487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50ED11-4267-5D97-F6DE-9B39E9FA9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03" y="1007704"/>
            <a:ext cx="6386286" cy="3592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793D87-F78A-F507-596A-2CE8DEAE3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064" y="3788227"/>
            <a:ext cx="5357847" cy="301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69482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206</Words>
  <Application>Microsoft Office PowerPoint</Application>
  <PresentationFormat>Широкий екран</PresentationFormat>
  <Paragraphs>31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Comic Sans MS</vt:lpstr>
      <vt:lpstr>Тема Office</vt:lpstr>
      <vt:lpstr>Організація гарячого харчування у шкільній їдальні</vt:lpstr>
      <vt:lpstr>Що може об’єднати учнів, вчителів і навіть батьків за кілька хвилин?</vt:lpstr>
      <vt:lpstr>Презентація PowerPoint</vt:lpstr>
      <vt:lpstr>Переваги гарячого харчування над перекусами:</vt:lpstr>
      <vt:lpstr>Нормативно-правові документи</vt:lpstr>
      <vt:lpstr>Шкільна їдальня</vt:lpstr>
      <vt:lpstr>Обладнання</vt:lpstr>
      <vt:lpstr>Кухня</vt:lpstr>
      <vt:lpstr>Мийка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Зінаїда</dc:creator>
  <cp:lastModifiedBy>Зінаїда</cp:lastModifiedBy>
  <cp:revision>2</cp:revision>
  <dcterms:created xsi:type="dcterms:W3CDTF">2025-10-09T13:24:44Z</dcterms:created>
  <dcterms:modified xsi:type="dcterms:W3CDTF">2025-10-09T13:41:23Z</dcterms:modified>
</cp:coreProperties>
</file>